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257" r:id="rId5"/>
    <p:sldId id="260" r:id="rId6"/>
    <p:sldId id="270" r:id="rId7"/>
    <p:sldId id="261" r:id="rId8"/>
    <p:sldId id="262" r:id="rId9"/>
    <p:sldId id="271" r:id="rId10"/>
    <p:sldId id="263" r:id="rId11"/>
    <p:sldId id="264" r:id="rId12"/>
    <p:sldId id="266" r:id="rId13"/>
    <p:sldId id="272" r:id="rId14"/>
    <p:sldId id="267" r:id="rId15"/>
    <p:sldId id="273" r:id="rId16"/>
    <p:sldId id="268" r:id="rId17"/>
    <p:sldId id="275" r:id="rId18"/>
    <p:sldId id="274" r:id="rId19"/>
    <p:sldId id="269" r:id="rId20"/>
    <p:sldId id="276" r:id="rId21"/>
    <p:sldId id="279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468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0BAF039-1277-4611-A188-87723799033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8FB2E9-BCA2-473E-9DE2-7959737A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8FFB1C-95A4-4EC3-BA69-194F31C818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8FB2E9-BCA2-473E-9DE2-7959737A63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8FB2E9-BCA2-473E-9DE2-7959737A636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FDBC-5BE5-4724-9B38-C6DA6A18DCDC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7B0BB-B2CC-4109-A254-3D4AACC08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91314-D183-48BE-AF2C-B0BE17C0A191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50AA-C9A5-42F2-ADC0-95F7E4005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6F43-20F1-43A8-9687-63FC67C3583D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E1DF-0671-4353-9A37-F1586C897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5952-93E1-422B-9980-A5D9DA217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0CF4-2D6A-477C-A383-066AFDF7F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A449-19D4-4F55-9250-043AF1AEF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98516-CD44-405B-8482-E7C4C332A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5E898-322E-44BC-AD06-2BF37B293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C6B0-02BB-4303-B6DA-2B723EF8E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7F58-FFC0-47AE-8AD3-FB363381E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B77E7-DC2F-4730-944A-3A68C850D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4E8B6-926A-48A4-8488-C5F1A767CD20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563C8-A0E9-4F08-871F-94FDAE590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C4ED0-CE1A-4651-8E76-3ADCCE0C0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6F038-FF20-459E-BB4D-190BA6C37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7A92-413F-47A8-871D-3EEBD47CC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D315C-5637-4781-91CD-124A3AB1A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A71D-CB26-44A8-8537-A8D7C522F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78491-1B3B-4892-94D8-A4CA9F0C7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F189-1955-4299-98D3-A18955C5C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B620B-5867-4E93-8238-E340C257D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B51B-0678-4FEF-8ED4-914C38521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A6717-394D-4453-9C9A-9B7DCEFA6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3275-672C-49D5-8FCB-644C637A7B16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300AB-1CE1-4BAB-8F4F-858ED66E6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B3D87-5AA7-472A-9985-319193CC3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350F-5AAB-4312-81C1-E5CABED52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09D78-FE82-4A6A-B8AB-6E686D00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4FDB-C0B0-4D6B-A39E-1C0209CE1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66A52-48B0-4B05-9BF6-C392CED9559B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C6FE9-B5B6-4E93-A609-E2DB3C57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5C821-3325-43EB-9D47-D36DD581B297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C1C0-E915-4D4C-ABA7-5C0EA2824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641CD-23F0-42D5-AF9B-3C660E89742B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2FD7A-4B7A-47DE-B667-1B6A94D37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9734-44C9-4235-80BB-3B8B0FC94B51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791B-F8B6-407C-BB82-EDFC85D9E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63F8E-8EAF-4B51-B18B-A9F6F38681A0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7D4D0-6A26-4947-B313-478640614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C6E2-D941-4B11-9E67-B4BE2B8DD952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0773-92C8-4D9C-8E79-35B4C2877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D16CA1-20DB-45BF-822A-323D5AA40C35}" type="datetime1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C7EB19-DCF0-4EC0-A25C-73D54530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9C9E7E-A59D-481F-9200-D9C3FFA1E2B8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39641-1658-422F-84B1-76B1E568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9A17EB-8544-40EB-9106-660FF83AB54A}" type="datetimeFigureOut">
              <a:rPr lang="en-US"/>
              <a:pPr>
                <a:defRPr/>
              </a:pPr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64FF56-05A1-442F-896C-63CA03814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nezanamalbasic@pudjurdjevdan.edu.rs" TargetMode="External"/><Relationship Id="rId5" Type="http://schemas.openxmlformats.org/officeDocument/2006/relationships/hyperlink" Target="mailto:zoricatokic65@gmail.com" TargetMode="External"/><Relationship Id="rId4" Type="http://schemas.openxmlformats.org/officeDocument/2006/relationships/hyperlink" Target="mailto:office@pudjurdjevdan.edu.r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307873786_530413069089563_5455616866482519357_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0483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Чаробни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пасуљ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1295400" y="6400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371600"/>
            <a:ext cx="6400800" cy="9144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Пројекат уз помоћ родитеља развијамо даље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Сарина мама нам је предложила да изведемо оглед са зрнима пасуља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9" descr="IMG_20231020_083618.jpg"/>
          <p:cNvPicPr>
            <a:picLocks noChangeAspect="1"/>
          </p:cNvPicPr>
          <p:nvPr/>
        </p:nvPicPr>
        <p:blipFill>
          <a:blip r:embed="rId2" cstate="print"/>
          <a:srcRect b="47297"/>
          <a:stretch>
            <a:fillRect/>
          </a:stretch>
        </p:blipFill>
        <p:spPr bwMode="auto">
          <a:xfrm>
            <a:off x="-20515" y="3886200"/>
            <a:ext cx="347003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" descr="IMG_20231026_0906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81940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1" descr="IMG_20231027_1000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19400"/>
            <a:ext cx="2819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d587b9943005649ffbf7b52856aeea57.jpg"/>
          <p:cNvPicPr>
            <a:picLocks noChangeAspect="1"/>
          </p:cNvPicPr>
          <p:nvPr/>
        </p:nvPicPr>
        <p:blipFill>
          <a:blip r:embed="rId5"/>
          <a:srcRect l="6873" b="6944"/>
          <a:stretch>
            <a:fillRect/>
          </a:stretch>
        </p:blipFill>
        <p:spPr bwMode="auto">
          <a:xfrm>
            <a:off x="152400" y="533400"/>
            <a:ext cx="1981200" cy="32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4"/>
          <p:cNvSpPr>
            <a:spLocks noGrp="1"/>
          </p:cNvSpPr>
          <p:nvPr>
            <p:ph sz="half" idx="1"/>
          </p:nvPr>
        </p:nvSpPr>
        <p:spPr>
          <a:xfrm>
            <a:off x="152400" y="381000"/>
            <a:ext cx="8763000" cy="523220"/>
          </a:xfr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Пројекат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иде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кући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Сара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посадила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пасуљ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башти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5" descr="IMG-22031eca36a8ad204472d80c0cf5a795-V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2869211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6" descr="IMG-e844a6c016404d05540ffaad38233b7b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24200" y="1829050"/>
            <a:ext cx="2811642" cy="373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7" descr="IMG-8c70256d1fb4e45ac6178bb727e5aab2-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971800"/>
            <a:ext cx="2869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231027_100439.jpg"/>
          <p:cNvPicPr>
            <a:picLocks noChangeAspect="1"/>
          </p:cNvPicPr>
          <p:nvPr/>
        </p:nvPicPr>
        <p:blipFill>
          <a:blip r:embed="rId2" cstate="print"/>
          <a:srcRect b="13462"/>
          <a:stretch>
            <a:fillRect/>
          </a:stretch>
        </p:blipFill>
        <p:spPr>
          <a:xfrm>
            <a:off x="533400" y="1752600"/>
            <a:ext cx="3886200" cy="4484077"/>
          </a:xfrm>
          <a:prstGeom prst="rect">
            <a:avLst/>
          </a:prstGeom>
        </p:spPr>
      </p:pic>
      <p:pic>
        <p:nvPicPr>
          <p:cNvPr id="6" name="Picture 5" descr="IMG_20231027_102647.jpg"/>
          <p:cNvPicPr>
            <a:picLocks noChangeAspect="1"/>
          </p:cNvPicPr>
          <p:nvPr/>
        </p:nvPicPr>
        <p:blipFill>
          <a:blip r:embed="rId3" cstate="print"/>
          <a:srcRect b="17500"/>
          <a:stretch>
            <a:fillRect/>
          </a:stretch>
        </p:blipFill>
        <p:spPr>
          <a:xfrm>
            <a:off x="4648200" y="1752600"/>
            <a:ext cx="4031673" cy="4434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152401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Никша је предложио да и ми посадимо пасуљ </a:t>
            </a:r>
            <a:br>
              <a:rPr lang="sr-Cyrl-R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али у саксији, пошто немамо башту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Деца су стално прилазила полици и дивили се како пасуљ </a:t>
            </a:r>
            <a:r>
              <a:rPr lang="sr-Cyrl-RS" sz="3200" smtClean="0">
                <a:latin typeface="Times New Roman" pitchFamily="18" charset="0"/>
                <a:cs typeface="Times New Roman" pitchFamily="18" charset="0"/>
              </a:rPr>
              <a:t>брзо </a:t>
            </a:r>
            <a:r>
              <a:rPr lang="sr-Cyrl-RS" sz="3200" smtClean="0">
                <a:latin typeface="Times New Roman" pitchFamily="18" charset="0"/>
                <a:cs typeface="Times New Roman" pitchFamily="18" charset="0"/>
              </a:rPr>
              <a:t>расте</a:t>
            </a:r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, баш као из </a:t>
            </a:r>
            <a:r>
              <a:rPr lang="sr-Cyrl-RS" sz="3200" smtClean="0">
                <a:latin typeface="Times New Roman" pitchFamily="18" charset="0"/>
                <a:cs typeface="Times New Roman" pitchFamily="18" charset="0"/>
              </a:rPr>
              <a:t>бајке </a:t>
            </a:r>
            <a:r>
              <a:rPr lang="sr-Cyrl-RS" sz="3200" smtClean="0">
                <a:latin typeface="Times New Roman" pitchFamily="18" charset="0"/>
                <a:cs typeface="Times New Roman" pitchFamily="18" charset="0"/>
              </a:rPr>
              <a:t>“Чаробни пасуљ”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G_20231031_072001.jpg"/>
          <p:cNvPicPr>
            <a:picLocks noChangeAspect="1"/>
          </p:cNvPicPr>
          <p:nvPr/>
        </p:nvPicPr>
        <p:blipFill>
          <a:blip r:embed="rId2" cstate="print"/>
          <a:srcRect l="14724"/>
          <a:stretch>
            <a:fillRect/>
          </a:stretch>
        </p:blipFill>
        <p:spPr>
          <a:xfrm>
            <a:off x="1295400" y="1828800"/>
            <a:ext cx="3124200" cy="488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IMG_20231031_074354.jpg"/>
          <p:cNvPicPr>
            <a:picLocks noChangeAspect="1"/>
          </p:cNvPicPr>
          <p:nvPr/>
        </p:nvPicPr>
        <p:blipFill>
          <a:blip r:embed="rId3" cstate="print"/>
          <a:srcRect r="32558" b="29651"/>
          <a:stretch>
            <a:fillRect/>
          </a:stretch>
        </p:blipFill>
        <p:spPr>
          <a:xfrm>
            <a:off x="4800599" y="1828799"/>
            <a:ext cx="3505201" cy="4875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Кафа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572000" cy="4525963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полици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смо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имали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зрна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кафе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Истраживањем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смо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сазнали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кафа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узгаја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познатој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појас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кафе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обухвата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Африку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Латинску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Америку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Азију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</p:txBody>
      </p:sp>
      <p:pic>
        <p:nvPicPr>
          <p:cNvPr id="4" name="Picture 3" descr="bedf9d3b7f35b4c38179b34647507e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19200"/>
            <a:ext cx="3523853" cy="528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20231204_095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0"/>
            <a:ext cx="2971800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IMG_20231204_094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098800"/>
            <a:ext cx="2819400" cy="37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IMG_20231204_095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0"/>
            <a:ext cx="2800350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IMG_20231204_0949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819400"/>
            <a:ext cx="2914650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231207_101537.jpg"/>
          <p:cNvPicPr>
            <a:picLocks noChangeAspect="1"/>
          </p:cNvPicPr>
          <p:nvPr/>
        </p:nvPicPr>
        <p:blipFill>
          <a:blip r:embed="rId3" cstate="print"/>
          <a:srcRect t="20000" b="3077"/>
          <a:stretch>
            <a:fillRect/>
          </a:stretch>
        </p:blipFill>
        <p:spPr>
          <a:xfrm>
            <a:off x="4724400" y="2590800"/>
            <a:ext cx="3962400" cy="4064000"/>
          </a:xfrm>
          <a:prstGeom prst="rect">
            <a:avLst/>
          </a:prstGeom>
        </p:spPr>
      </p:pic>
      <p:pic>
        <p:nvPicPr>
          <p:cNvPr id="7" name="Picture 6" descr="IMG_20231204_100108.jpg"/>
          <p:cNvPicPr>
            <a:picLocks noChangeAspect="1"/>
          </p:cNvPicPr>
          <p:nvPr/>
        </p:nvPicPr>
        <p:blipFill>
          <a:blip r:embed="rId4" cstate="print"/>
          <a:srcRect l="10573" t="49780" r="11894" b="9251"/>
          <a:stretch>
            <a:fillRect/>
          </a:stretch>
        </p:blipFill>
        <p:spPr>
          <a:xfrm>
            <a:off x="76200" y="152400"/>
            <a:ext cx="4572000" cy="3221182"/>
          </a:xfrm>
          <a:prstGeom prst="rect">
            <a:avLst/>
          </a:prstGeom>
        </p:spPr>
      </p:pic>
      <p:pic>
        <p:nvPicPr>
          <p:cNvPr id="5" name="Picture 4" descr="IMG_20231206_105631.jpg"/>
          <p:cNvPicPr>
            <a:picLocks noChangeAspect="1"/>
          </p:cNvPicPr>
          <p:nvPr/>
        </p:nvPicPr>
        <p:blipFill>
          <a:blip r:embed="rId5" cstate="print"/>
          <a:srcRect b="15517"/>
          <a:stretch>
            <a:fillRect/>
          </a:stretch>
        </p:blipFill>
        <p:spPr>
          <a:xfrm>
            <a:off x="1295400" y="3276600"/>
            <a:ext cx="3048000" cy="3433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0" y="838200"/>
            <a:ext cx="3200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Сликамо талогом од кафе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Пшеница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f17a455326de4d5769b6fb86214c342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1600" y="1752600"/>
            <a:ext cx="3650952" cy="4495800"/>
          </a:xfrm>
        </p:spPr>
      </p:pic>
      <p:sp>
        <p:nvSpPr>
          <p:cNvPr id="5" name="TextBox 4"/>
          <p:cNvSpPr txBox="1"/>
          <p:nvPr/>
        </p:nvSpPr>
        <p:spPr>
          <a:xfrm>
            <a:off x="228600" y="1600200"/>
            <a:ext cx="481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/>
              <a:t>“Зрно по зрно погача”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Млевење интегралног брашна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_20231115_100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066800"/>
            <a:ext cx="2571750" cy="3429000"/>
          </a:xfrm>
          <a:prstGeom prst="rect">
            <a:avLst/>
          </a:prstGeom>
        </p:spPr>
      </p:pic>
      <p:pic>
        <p:nvPicPr>
          <p:cNvPr id="7" name="Picture 6" descr="IMG_20231115_100612.jpg"/>
          <p:cNvPicPr>
            <a:picLocks noChangeAspect="1"/>
          </p:cNvPicPr>
          <p:nvPr/>
        </p:nvPicPr>
        <p:blipFill>
          <a:blip r:embed="rId3" cstate="print"/>
          <a:srcRect l="16754" t="15707" b="13613"/>
          <a:stretch>
            <a:fillRect/>
          </a:stretch>
        </p:blipFill>
        <p:spPr>
          <a:xfrm>
            <a:off x="2644254" y="1696872"/>
            <a:ext cx="3505200" cy="3968151"/>
          </a:xfrm>
          <a:prstGeom prst="rect">
            <a:avLst/>
          </a:prstGeom>
        </p:spPr>
      </p:pic>
      <p:pic>
        <p:nvPicPr>
          <p:cNvPr id="8" name="Picture 7" descr="IMG_20231115_102658.jpg"/>
          <p:cNvPicPr>
            <a:picLocks noChangeAspect="1"/>
          </p:cNvPicPr>
          <p:nvPr/>
        </p:nvPicPr>
        <p:blipFill>
          <a:blip r:embed="rId4" cstate="print"/>
          <a:srcRect r="13333"/>
          <a:stretch>
            <a:fillRect/>
          </a:stretch>
        </p:blipFill>
        <p:spPr>
          <a:xfrm>
            <a:off x="6172200" y="2286000"/>
            <a:ext cx="2971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14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Играмо се водом и брашном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20231228_101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819400"/>
            <a:ext cx="28575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IMG_20231228_101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914400"/>
            <a:ext cx="2895600" cy="386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IMG_20231228_101258.jpg"/>
          <p:cNvPicPr>
            <a:picLocks noChangeAspect="1"/>
          </p:cNvPicPr>
          <p:nvPr/>
        </p:nvPicPr>
        <p:blipFill>
          <a:blip r:embed="rId4" cstate="print"/>
          <a:srcRect t="16000" b="20000"/>
          <a:stretch>
            <a:fillRect/>
          </a:stretch>
        </p:blipFill>
        <p:spPr>
          <a:xfrm>
            <a:off x="76200" y="838200"/>
            <a:ext cx="3505200" cy="2991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 descr="f5b86ad0b6a89bde663a5c529cdfb26d.jpg"/>
          <p:cNvPicPr>
            <a:picLocks noChangeAspect="1"/>
          </p:cNvPicPr>
          <p:nvPr/>
        </p:nvPicPr>
        <p:blipFill>
          <a:blip r:embed="rId3" cstate="print"/>
          <a:srcRect b="8808"/>
          <a:stretch>
            <a:fillRect/>
          </a:stretch>
        </p:blipFill>
        <p:spPr bwMode="auto">
          <a:xfrm>
            <a:off x="7010400" y="3733800"/>
            <a:ext cx="185619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12"/>
          <p:cNvSpPr txBox="1">
            <a:spLocks noChangeArrowheads="1"/>
          </p:cNvSpPr>
          <p:nvPr/>
        </p:nvSpPr>
        <p:spPr bwMode="auto">
          <a:xfrm>
            <a:off x="3886200" y="304800"/>
            <a:ext cx="50292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Предшколска установа “Ђурђевдан”, Крагујевац</a:t>
            </a:r>
          </a:p>
          <a:p>
            <a:r>
              <a:rPr lang="en-US" sz="1400">
                <a:latin typeface="Times New Roman" pitchFamily="18" charset="0"/>
                <a:cs typeface="Times New Roman" pitchFamily="18" charset="0"/>
                <a:hlinkClick r:id="rId4"/>
              </a:rPr>
              <a:t>office@pudjurdjevdan.edu.rs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034/610-27-39</a:t>
            </a:r>
          </a:p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Зорица Токић, васпитачица</a:t>
            </a:r>
          </a:p>
          <a:p>
            <a:r>
              <a:rPr lang="en-US" sz="1400">
                <a:latin typeface="Times New Roman" pitchFamily="18" charset="0"/>
                <a:cs typeface="Times New Roman" pitchFamily="18" charset="0"/>
                <a:hlinkClick r:id="rId5"/>
              </a:rPr>
              <a:t>zoricatokic65@gmail.com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+381603939608</a:t>
            </a:r>
          </a:p>
          <a:p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Снежана Малбашић, стручна сарадница - педагошкиња</a:t>
            </a:r>
          </a:p>
          <a:p>
            <a:r>
              <a:rPr lang="en-US" sz="1400">
                <a:latin typeface="Times New Roman" pitchFamily="18" charset="0"/>
                <a:cs typeface="Times New Roman" pitchFamily="18" charset="0"/>
                <a:hlinkClick r:id="rId6"/>
              </a:rPr>
              <a:t>snezanamalbasic@pudjurdjevdan.edu.rs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+381646487382</a:t>
            </a: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5124" name="TextBox 13"/>
          <p:cNvSpPr txBox="1">
            <a:spLocks noChangeArrowheads="1"/>
          </p:cNvSpPr>
          <p:nvPr/>
        </p:nvSpPr>
        <p:spPr bwMode="auto">
          <a:xfrm>
            <a:off x="304800" y="3962400"/>
            <a:ext cx="7010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Схватање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структуирање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простора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дечјег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вртића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искуство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деце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одраслих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васпитно-образовном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Употреба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природних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материјала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Пројекат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Зрно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5125" name="Picture 16" descr="307873786_530413069089563_5455616866482519357_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231228_101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3657600" cy="4876800"/>
          </a:xfrm>
          <a:prstGeom prst="rect">
            <a:avLst/>
          </a:prstGeom>
        </p:spPr>
      </p:pic>
      <p:pic>
        <p:nvPicPr>
          <p:cNvPr id="6" name="Picture 5" descr="IMG_20231228_101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2531533"/>
            <a:ext cx="3048000" cy="4064000"/>
          </a:xfrm>
          <a:prstGeom prst="rect">
            <a:avLst/>
          </a:prstGeom>
        </p:spPr>
      </p:pic>
      <p:pic>
        <p:nvPicPr>
          <p:cNvPr id="7" name="Picture 6" descr="IMG_20231228_101529.jpg"/>
          <p:cNvPicPr>
            <a:picLocks noChangeAspect="1"/>
          </p:cNvPicPr>
          <p:nvPr/>
        </p:nvPicPr>
        <p:blipFill>
          <a:blip r:embed="rId4" cstate="print"/>
          <a:srcRect b="14583"/>
          <a:stretch>
            <a:fillRect/>
          </a:stretch>
        </p:blipFill>
        <p:spPr>
          <a:xfrm>
            <a:off x="4953000" y="152400"/>
            <a:ext cx="3048000" cy="3471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Божићна пшеница и јежићи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20231123_103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3714750" cy="4953000"/>
          </a:xfrm>
          <a:prstGeom prst="rect">
            <a:avLst/>
          </a:prstGeom>
        </p:spPr>
      </p:pic>
      <p:pic>
        <p:nvPicPr>
          <p:cNvPr id="6" name="Picture 5" descr="IMG_20231123_102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50" y="1066800"/>
            <a:ext cx="36576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231204_073711.jpg"/>
          <p:cNvPicPr>
            <a:picLocks noChangeAspect="1"/>
          </p:cNvPicPr>
          <p:nvPr/>
        </p:nvPicPr>
        <p:blipFill>
          <a:blip r:embed="rId2" cstate="print"/>
          <a:srcRect l="9697" t="16364"/>
          <a:stretch>
            <a:fillRect/>
          </a:stretch>
        </p:blipFill>
        <p:spPr>
          <a:xfrm>
            <a:off x="3048000" y="2438399"/>
            <a:ext cx="3505200" cy="4328569"/>
          </a:xfrm>
          <a:prstGeom prst="rect">
            <a:avLst/>
          </a:prstGeom>
        </p:spPr>
      </p:pic>
      <p:pic>
        <p:nvPicPr>
          <p:cNvPr id="7" name="Picture 6" descr="IMG_20231130_065604.jpg"/>
          <p:cNvPicPr>
            <a:picLocks noChangeAspect="1"/>
          </p:cNvPicPr>
          <p:nvPr/>
        </p:nvPicPr>
        <p:blipFill>
          <a:blip r:embed="rId3" cstate="print"/>
          <a:srcRect t="10169" b="8475"/>
          <a:stretch>
            <a:fillRect/>
          </a:stretch>
        </p:blipFill>
        <p:spPr>
          <a:xfrm>
            <a:off x="5562600" y="152400"/>
            <a:ext cx="3371850" cy="3657600"/>
          </a:xfrm>
          <a:prstGeom prst="rect">
            <a:avLst/>
          </a:prstGeom>
        </p:spPr>
      </p:pic>
      <p:pic>
        <p:nvPicPr>
          <p:cNvPr id="5" name="Picture 4" descr="IMG_20231130_075651.jpg"/>
          <p:cNvPicPr>
            <a:picLocks noChangeAspect="1"/>
          </p:cNvPicPr>
          <p:nvPr/>
        </p:nvPicPr>
        <p:blipFill>
          <a:blip r:embed="rId4" cstate="print"/>
          <a:srcRect t="8621"/>
          <a:stretch>
            <a:fillRect/>
          </a:stretch>
        </p:blipFill>
        <p:spPr>
          <a:xfrm>
            <a:off x="228600" y="152400"/>
            <a:ext cx="33147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Cyrl-RS" dirty="0" smtClean="0"/>
              <a:t>“Зрно Шпед”</a:t>
            </a:r>
            <a:endParaRPr lang="en-US" dirty="0"/>
          </a:p>
        </p:txBody>
      </p:sp>
      <p:pic>
        <p:nvPicPr>
          <p:cNvPr id="5" name="Picture 4" descr="IMG_20231228_104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990600"/>
            <a:ext cx="2895600" cy="3860800"/>
          </a:xfrm>
          <a:prstGeom prst="rect">
            <a:avLst/>
          </a:prstGeom>
        </p:spPr>
      </p:pic>
      <p:pic>
        <p:nvPicPr>
          <p:cNvPr id="6" name="Picture 5" descr="IMG_20231228_11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143000"/>
            <a:ext cx="3086100" cy="4114800"/>
          </a:xfrm>
          <a:prstGeom prst="rect">
            <a:avLst/>
          </a:prstGeom>
        </p:spPr>
      </p:pic>
      <p:pic>
        <p:nvPicPr>
          <p:cNvPr id="8" name="Picture 7" descr="IMG_20231228_104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2057400"/>
            <a:ext cx="3505200" cy="467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231228_105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381000"/>
            <a:ext cx="3124200" cy="4165600"/>
          </a:xfrm>
          <a:prstGeom prst="rect">
            <a:avLst/>
          </a:prstGeom>
        </p:spPr>
      </p:pic>
      <p:pic>
        <p:nvPicPr>
          <p:cNvPr id="7" name="Picture 6" descr="IMG_20231228_105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3257550" cy="4343400"/>
          </a:xfrm>
          <a:prstGeom prst="rect">
            <a:avLst/>
          </a:prstGeom>
        </p:spPr>
      </p:pic>
      <p:pic>
        <p:nvPicPr>
          <p:cNvPr id="6" name="Picture 5" descr="IMG_20231228_104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743200"/>
            <a:ext cx="29718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763000" cy="16764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Деца су се зрнима играла на разне начине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У просторној целини за визуелну уметност настале су слике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G_20231208_072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1371600"/>
            <a:ext cx="3143250" cy="4191000"/>
          </a:xfrm>
          <a:prstGeom prst="rect">
            <a:avLst/>
          </a:prstGeom>
        </p:spPr>
      </p:pic>
      <p:pic>
        <p:nvPicPr>
          <p:cNvPr id="4" name="Picture 3" descr="IMG_20231117_100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447800"/>
            <a:ext cx="2667000" cy="3556000"/>
          </a:xfrm>
          <a:prstGeom prst="rect">
            <a:avLst/>
          </a:prstGeom>
        </p:spPr>
      </p:pic>
      <p:pic>
        <p:nvPicPr>
          <p:cNvPr id="5" name="Picture 4" descr="IMG_20231117_1005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362200"/>
            <a:ext cx="2895600" cy="386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sr-Cyrl-RS" sz="4000" dirty="0" smtClean="0">
                <a:latin typeface="Times New Roman" pitchFamily="18" charset="0"/>
                <a:cs typeface="Times New Roman" pitchFamily="18" charset="0"/>
              </a:rPr>
              <a:t>У просторној целини за симболичку игру девојчице су спремале укусна јела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G_20231011_094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3771900" cy="5029200"/>
          </a:xfrm>
          <a:prstGeom prst="rect">
            <a:avLst/>
          </a:prstGeom>
        </p:spPr>
      </p:pic>
      <p:pic>
        <p:nvPicPr>
          <p:cNvPr id="4" name="Picture 3" descr="IMG_20230915_081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00200"/>
            <a:ext cx="37719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У литерарној просторној целини читали смо бајке и приче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G_20230918_091720.jpg"/>
          <p:cNvPicPr>
            <a:picLocks noChangeAspect="1"/>
          </p:cNvPicPr>
          <p:nvPr/>
        </p:nvPicPr>
        <p:blipFill>
          <a:blip r:embed="rId2" cstate="print"/>
          <a:srcRect b="20408"/>
          <a:stretch>
            <a:fillRect/>
          </a:stretch>
        </p:blipFill>
        <p:spPr>
          <a:xfrm>
            <a:off x="609600" y="1981201"/>
            <a:ext cx="3733800" cy="3962400"/>
          </a:xfrm>
          <a:prstGeom prst="rect">
            <a:avLst/>
          </a:prstGeom>
        </p:spPr>
      </p:pic>
      <p:pic>
        <p:nvPicPr>
          <p:cNvPr id="6" name="Picture 5" descr="IMG_20231124_104849.jpg"/>
          <p:cNvPicPr>
            <a:picLocks noChangeAspect="1"/>
          </p:cNvPicPr>
          <p:nvPr/>
        </p:nvPicPr>
        <p:blipFill>
          <a:blip r:embed="rId3" cstate="print"/>
          <a:srcRect t="20000"/>
          <a:stretch>
            <a:fillRect/>
          </a:stretch>
        </p:blipFill>
        <p:spPr>
          <a:xfrm>
            <a:off x="4648200" y="1981200"/>
            <a:ext cx="3733800" cy="3982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Правили смо звечке и играли друштвене игре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MG_20231004_084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447800"/>
            <a:ext cx="3048000" cy="4064000"/>
          </a:xfrm>
          <a:prstGeom prst="rect">
            <a:avLst/>
          </a:prstGeom>
        </p:spPr>
      </p:pic>
      <p:pic>
        <p:nvPicPr>
          <p:cNvPr id="4" name="Picture 3" descr="IMG_20231013_105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362200"/>
            <a:ext cx="3200400" cy="4267200"/>
          </a:xfrm>
          <a:prstGeom prst="rect">
            <a:avLst/>
          </a:prstGeom>
        </p:spPr>
      </p:pic>
      <p:pic>
        <p:nvPicPr>
          <p:cNvPr id="5" name="Picture 4" descr="IMG_20231013_12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447800"/>
            <a:ext cx="32004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Повод и провокација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2743200" cy="4830763"/>
          </a:xfrm>
        </p:spPr>
        <p:txBody>
          <a:bodyPr/>
          <a:lstStyle/>
          <a:p>
            <a:pPr marL="0" indent="0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Двоје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деце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Маша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Ђорђе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донели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зрна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кукуруза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ређала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исцртаним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шарама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папиру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литера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ној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просторној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целини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разговарала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поставила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питање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још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зрна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могу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донети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довело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закључка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заинтересована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истраживање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учење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Arial" charset="0"/>
              <a:buNone/>
            </a:pPr>
            <a:endParaRPr lang="en-US" sz="1800" dirty="0" smtClean="0"/>
          </a:p>
        </p:txBody>
      </p:sp>
      <p:pic>
        <p:nvPicPr>
          <p:cNvPr id="6148" name="Picture 14" descr="IMG_20230914_0749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524000"/>
            <a:ext cx="27241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5" descr="IMG_20230914_0829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524000"/>
            <a:ext cx="2647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Прослава пројекта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219200"/>
            <a:ext cx="4038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Times New Roman" pitchFamily="18" charset="0"/>
                <a:cs typeface="Times New Roman" pitchFamily="18" charset="0"/>
              </a:rPr>
              <a:t>Уважавајући идеје родитеља и деце, договорили смо се да организујемо прославу пројекта кроз радионицу на којој смо израђивали магнете и рамове за слике.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G_20231213_094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2000250" cy="2667000"/>
          </a:xfrm>
          <a:prstGeom prst="rect">
            <a:avLst/>
          </a:prstGeom>
        </p:spPr>
      </p:pic>
      <p:pic>
        <p:nvPicPr>
          <p:cNvPr id="5" name="Picture 4" descr="IMG_20231213_094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733800"/>
            <a:ext cx="2133600" cy="2844800"/>
          </a:xfrm>
          <a:prstGeom prst="rect">
            <a:avLst/>
          </a:prstGeom>
        </p:spPr>
      </p:pic>
      <p:pic>
        <p:nvPicPr>
          <p:cNvPr id="6" name="Picture 5" descr="IMG_20231213_094549.jpg"/>
          <p:cNvPicPr>
            <a:picLocks noChangeAspect="1"/>
          </p:cNvPicPr>
          <p:nvPr/>
        </p:nvPicPr>
        <p:blipFill>
          <a:blip r:embed="rId4" cstate="print"/>
          <a:srcRect t="15385"/>
          <a:stretch>
            <a:fillRect/>
          </a:stretch>
        </p:blipFill>
        <p:spPr>
          <a:xfrm>
            <a:off x="2209800" y="1066800"/>
            <a:ext cx="2305050" cy="2600569"/>
          </a:xfrm>
          <a:prstGeom prst="rect">
            <a:avLst/>
          </a:prstGeom>
        </p:spPr>
      </p:pic>
      <p:pic>
        <p:nvPicPr>
          <p:cNvPr id="7" name="Picture 6" descr="IMG_20231213_0956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5150" y="3657600"/>
            <a:ext cx="2228850" cy="2971800"/>
          </a:xfrm>
          <a:prstGeom prst="rect">
            <a:avLst/>
          </a:prstGeom>
        </p:spPr>
      </p:pic>
      <p:pic>
        <p:nvPicPr>
          <p:cNvPr id="8" name="Picture 7" descr="IMG_20231213_1104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733800"/>
            <a:ext cx="2228850" cy="2971800"/>
          </a:xfrm>
          <a:prstGeom prst="rect">
            <a:avLst/>
          </a:prstGeom>
        </p:spPr>
      </p:pic>
      <p:pic>
        <p:nvPicPr>
          <p:cNvPr id="9" name="Picture 8" descr="IMG_20231213_1041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3657600"/>
            <a:ext cx="2209800" cy="29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sr-Cyrl-RS" sz="6000" dirty="0" smtClean="0">
                <a:latin typeface="Times New Roman" pitchFamily="18" charset="0"/>
                <a:cs typeface="Times New Roman" pitchFamily="18" charset="0"/>
              </a:rPr>
              <a:t>Закључак</a:t>
            </a:r>
            <a:r>
              <a:rPr lang="sr-Cyrl-RS" sz="6000" dirty="0" smtClean="0"/>
              <a:t/>
            </a:r>
            <a:br>
              <a:rPr lang="sr-Cyrl-RS" sz="6000" dirty="0" smtClean="0"/>
            </a:b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1" y="1295400"/>
            <a:ext cx="9067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	Добит за децу препозната је у грађењу односа,отворености за заједничку игру, истраживање и учење. Током рада на пројекту оплеињивали смо простор радне собе природним материјалима и реалним предметима и тако стварали подстицајну средину за рад. </a:t>
            </a:r>
          </a:p>
          <a:p>
            <a:endParaRPr lang="sr-Cyrl-R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	Неизоставан је значај ресурса шире и уже породице и локалне заједнице као и примена стратегије у раду са децом у години пред полазак у школу у трајању од четири сата,</a:t>
            </a:r>
            <a:r>
              <a:rPr lang="sr-Cyrl-RS" dirty="0" smtClean="0"/>
              <a:t/>
            </a:r>
            <a:br>
              <a:rPr lang="sr-Cyrl-R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sr-Cyrl-RS" sz="7200" dirty="0" smtClean="0">
                <a:latin typeface="Times New Roman" pitchFamily="18" charset="0"/>
                <a:cs typeface="Times New Roman" pitchFamily="18" charset="0"/>
              </a:rPr>
              <a:t>ХВАЛА НА ПАЖЊИ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Повод и провокација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7924800" cy="1143000"/>
          </a:xfrm>
        </p:spPr>
        <p:txBody>
          <a:bodyPr rtlCol="0">
            <a:normAutofit fontScale="92500" lnSpcReduction="10000"/>
          </a:bodyPr>
          <a:lstStyle/>
          <a:p>
            <a:pPr marL="171450" indent="-1714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RS" sz="1900" dirty="0" smtClean="0">
                <a:latin typeface="Times New Roman" pitchFamily="18" charset="0"/>
                <a:cs typeface="Times New Roman" pitchFamily="18" charset="0"/>
              </a:rPr>
              <a:t>Шетњом кроз насеље, запазили смо да баба Бранка бере кукуруз на оближњој њиви, па смо јој се и ми придружили.</a:t>
            </a:r>
          </a:p>
          <a:p>
            <a:pPr marL="171450" indent="-17145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Cyrl-RS" sz="1900" dirty="0" smtClean="0">
                <a:latin typeface="Times New Roman" pitchFamily="18" charset="0"/>
                <a:cs typeface="Times New Roman" pitchFamily="18" charset="0"/>
              </a:rPr>
              <a:t>Зрна овог кукуруза су се разликовала од оног које смо имали, била су беле боје.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7172" name="Content Placeholder 4" descr="IMG_20230913_0939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2514600"/>
            <a:ext cx="2971800" cy="3962400"/>
          </a:xfrm>
        </p:spPr>
      </p:pic>
      <p:pic>
        <p:nvPicPr>
          <p:cNvPr id="7173" name="Picture 5" descr="IMG_20230913_093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24200" y="25146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IMG_20230915_0803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5146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Пројекат “Зрно”</a:t>
            </a:r>
          </a:p>
        </p:txBody>
      </p:sp>
      <p:pic>
        <p:nvPicPr>
          <p:cNvPr id="8195" name="Picture 7" descr="e6eda5201f60e1667b7350bff63e982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914573"/>
            <a:ext cx="4267200" cy="5687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5105400" y="2590800"/>
            <a:ext cx="3657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предлог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деце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пројекат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назван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Зрно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20231124_0955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304800"/>
            <a:ext cx="25146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5" descr="IMG_20230919_093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8600" y="3657600"/>
            <a:ext cx="42672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6" descr="IMG_20230928_085424.jpg"/>
          <p:cNvPicPr>
            <a:picLocks noChangeAspect="1"/>
          </p:cNvPicPr>
          <p:nvPr/>
        </p:nvPicPr>
        <p:blipFill>
          <a:blip r:embed="rId4" cstate="print"/>
          <a:srcRect l="5128" r="-854"/>
          <a:stretch>
            <a:fillRect/>
          </a:stretch>
        </p:blipFill>
        <p:spPr bwMode="auto">
          <a:xfrm>
            <a:off x="0" y="838200"/>
            <a:ext cx="3994088" cy="556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4038600" y="609600"/>
            <a:ext cx="2590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Родитељи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написали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карактеристике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кукуруза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његово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порекло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Ватромет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кокица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0244" name="Picture 5" descr="IMG_20230927_101645.jpg"/>
          <p:cNvPicPr>
            <a:picLocks noChangeAspect="1"/>
          </p:cNvPicPr>
          <p:nvPr/>
        </p:nvPicPr>
        <p:blipFill>
          <a:blip r:embed="rId2"/>
          <a:srcRect l="5132" t="8520" r="7620" b="21619"/>
          <a:stretch>
            <a:fillRect/>
          </a:stretch>
        </p:blipFill>
        <p:spPr bwMode="auto">
          <a:xfrm>
            <a:off x="228600" y="1295399"/>
            <a:ext cx="3429000" cy="366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4" descr="IMG_20230927_10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19375" y="2057400"/>
            <a:ext cx="3143250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5" name="Picture 6" descr="IMG_20230927_103111.jpg"/>
          <p:cNvPicPr>
            <a:picLocks noChangeAspect="1"/>
          </p:cNvPicPr>
          <p:nvPr/>
        </p:nvPicPr>
        <p:blipFill>
          <a:blip r:embed="rId4"/>
          <a:srcRect l="10237" t="16949"/>
          <a:stretch>
            <a:fillRect/>
          </a:stretch>
        </p:blipFill>
        <p:spPr bwMode="auto">
          <a:xfrm>
            <a:off x="5257800" y="2667000"/>
            <a:ext cx="3276600" cy="404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Како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прави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кукурузно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брашно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267" name="Content Placeholder 4" descr="IMG_20231012_1000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200" y="1524240"/>
            <a:ext cx="3068735" cy="4091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9" name="Picture 7" descr="IMG_20250604_084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1200" y="1447800"/>
            <a:ext cx="304800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6" descr="IMG_20231012_1006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743200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5" descr="IMG_20231002_094810.jpg"/>
          <p:cNvPicPr>
            <a:picLocks noChangeAspect="1"/>
          </p:cNvPicPr>
          <p:nvPr/>
        </p:nvPicPr>
        <p:blipFill>
          <a:blip r:embed="rId2"/>
          <a:srcRect b="22073"/>
          <a:stretch>
            <a:fillRect/>
          </a:stretch>
        </p:blipFill>
        <p:spPr bwMode="auto">
          <a:xfrm>
            <a:off x="4191000" y="1447800"/>
            <a:ext cx="4800600" cy="498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зрна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биљке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4" descr="IMG_20230928_091418.jpg"/>
          <p:cNvPicPr>
            <a:picLocks noChangeAspect="1"/>
          </p:cNvPicPr>
          <p:nvPr/>
        </p:nvPicPr>
        <p:blipFill>
          <a:blip r:embed="rId3" cstate="print"/>
          <a:srcRect t="27273" b="30303"/>
          <a:stretch>
            <a:fillRect/>
          </a:stretch>
        </p:blipFill>
        <p:spPr bwMode="auto">
          <a:xfrm>
            <a:off x="228600" y="1524000"/>
            <a:ext cx="4300006" cy="243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6" descr="IMG_20231124_105215.jpg"/>
          <p:cNvPicPr>
            <a:picLocks noChangeAspect="1"/>
          </p:cNvPicPr>
          <p:nvPr/>
        </p:nvPicPr>
        <p:blipFill>
          <a:blip r:embed="rId4"/>
          <a:srcRect t="21739" b="32609"/>
          <a:stretch>
            <a:fillRect/>
          </a:stretch>
        </p:blipFill>
        <p:spPr bwMode="auto">
          <a:xfrm>
            <a:off x="152400" y="3810000"/>
            <a:ext cx="450668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374</Words>
  <Application>Microsoft Office PowerPoint</Application>
  <PresentationFormat>On-screen Show (4:3)</PresentationFormat>
  <Paragraphs>57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Custom Design</vt:lpstr>
      <vt:lpstr>1_Custom Design</vt:lpstr>
      <vt:lpstr>Slide 1</vt:lpstr>
      <vt:lpstr>Slide 2</vt:lpstr>
      <vt:lpstr>Повод и провокација</vt:lpstr>
      <vt:lpstr>Повод и провокација</vt:lpstr>
      <vt:lpstr>Пројекат “Зрно”</vt:lpstr>
      <vt:lpstr>Slide 6</vt:lpstr>
      <vt:lpstr>“Ватромет од кокица”</vt:lpstr>
      <vt:lpstr>Како се прави кукурузно брашно?</vt:lpstr>
      <vt:lpstr>Од зрна до биљке</vt:lpstr>
      <vt:lpstr>Чаробни пасуљ</vt:lpstr>
      <vt:lpstr>Slide 11</vt:lpstr>
      <vt:lpstr>Slide 12</vt:lpstr>
      <vt:lpstr>Slide 13</vt:lpstr>
      <vt:lpstr>Кафа</vt:lpstr>
      <vt:lpstr>Slide 15</vt:lpstr>
      <vt:lpstr>Slide 16</vt:lpstr>
      <vt:lpstr>Пшеница</vt:lpstr>
      <vt:lpstr> Млевење интегралног брашна</vt:lpstr>
      <vt:lpstr>Slide 19</vt:lpstr>
      <vt:lpstr>Slide 20</vt:lpstr>
      <vt:lpstr>Божићна пшеница и јежићи</vt:lpstr>
      <vt:lpstr>Slide 22</vt:lpstr>
      <vt:lpstr>“Зрно Шпед”</vt:lpstr>
      <vt:lpstr>Slide 24</vt:lpstr>
      <vt:lpstr>Деца су се зрнима играла на разне начине</vt:lpstr>
      <vt:lpstr>У просторној целини за визуелну уметност настале су слике</vt:lpstr>
      <vt:lpstr>У просторној целини за симболичку игру девојчице су спремале укусна јела</vt:lpstr>
      <vt:lpstr>У литерарној просторној целини читали смо бајке и приче</vt:lpstr>
      <vt:lpstr>Правили смо звечке и играли друштвене игре</vt:lpstr>
      <vt:lpstr>Прослава пројекта</vt:lpstr>
      <vt:lpstr>Закључак </vt:lpstr>
      <vt:lpstr>ХВАЛА НА ПАЖЊИ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Sreten</cp:lastModifiedBy>
  <cp:revision>26</cp:revision>
  <dcterms:created xsi:type="dcterms:W3CDTF">2025-06-16T18:17:57Z</dcterms:created>
  <dcterms:modified xsi:type="dcterms:W3CDTF">2025-06-19T15:18:48Z</dcterms:modified>
</cp:coreProperties>
</file>